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layfair Display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Oswald"/>
      <p:regular r:id="rId24"/>
      <p:bold r:id="rId25"/>
    </p:embeddedFont>
    <p:embeddedFont>
      <p:font typeface="Comfortaa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Oswald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omfortaa-regular.fntdata"/><Relationship Id="rId25" Type="http://schemas.openxmlformats.org/officeDocument/2006/relationships/font" Target="fonts/Oswald-bold.fntdata"/><Relationship Id="rId27" Type="http://schemas.openxmlformats.org/officeDocument/2006/relationships/font" Target="fonts/Comforta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fairDisplay-bold.fntdata"/><Relationship Id="rId16" Type="http://schemas.openxmlformats.org/officeDocument/2006/relationships/font" Target="fonts/PlayfairDisplay-regular.fntdata"/><Relationship Id="rId19" Type="http://schemas.openxmlformats.org/officeDocument/2006/relationships/font" Target="fonts/PlayfairDisplay-boldItalic.fntdata"/><Relationship Id="rId18" Type="http://schemas.openxmlformats.org/officeDocument/2006/relationships/font" Target="fonts/PlayfairDisplay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61625b0b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161625b0b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5955fc9ea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5955fc9ea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15955fc9ea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15955fc9ea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61625b0b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161625b0b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60956235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60956235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148daa7e8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148daa7e8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60956235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160956235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48daa7e84_1_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148daa7e84_1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60956235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160956235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Relationship Id="rId6" Type="http://schemas.openxmlformats.org/officeDocument/2006/relationships/image" Target="../media/image8.png"/><Relationship Id="rId7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1" Type="http://schemas.openxmlformats.org/officeDocument/2006/relationships/hyperlink" Target="https://convertio.co/pt/pricing/?utm_source=hit_dm" TargetMode="External"/><Relationship Id="rId10" Type="http://schemas.openxmlformats.org/officeDocument/2006/relationships/hyperlink" Target="http://pt.savefrom.net/" TargetMode="External"/><Relationship Id="rId12" Type="http://schemas.openxmlformats.org/officeDocument/2006/relationships/image" Target="../media/image13.png"/><Relationship Id="rId9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7" Type="http://schemas.openxmlformats.org/officeDocument/2006/relationships/image" Target="../media/image12.png"/><Relationship Id="rId8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C4587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/>
        </p:nvSpPr>
        <p:spPr>
          <a:xfrm>
            <a:off x="1505050" y="714100"/>
            <a:ext cx="4942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1155CC"/>
              </a:solidFill>
              <a:highlight>
                <a:schemeClr val="lt1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85725" y="3298850"/>
            <a:ext cx="6172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1061700" y="0"/>
            <a:ext cx="7020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FF0000"/>
              </a:solidFill>
              <a:highlight>
                <a:schemeClr val="lt1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4251150" y="0"/>
            <a:ext cx="4005900" cy="5143500"/>
          </a:xfrm>
          <a:prstGeom prst="rect">
            <a:avLst/>
          </a:prstGeom>
          <a:solidFill>
            <a:srgbClr val="DF111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 txBox="1"/>
          <p:nvPr/>
        </p:nvSpPr>
        <p:spPr>
          <a:xfrm>
            <a:off x="0" y="2948375"/>
            <a:ext cx="5775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Alunos: Adamilton, Adriana e Brenda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Professor: Fábio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373600" y="110275"/>
            <a:ext cx="71244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SUPER HERO ARENA</a:t>
            </a:r>
            <a:endParaRPr sz="50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3017925" y="2106525"/>
            <a:ext cx="2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5450" y="3076837"/>
            <a:ext cx="2286376" cy="228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3700" y="3298850"/>
            <a:ext cx="1722050" cy="17220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/>
          <p:nvPr/>
        </p:nvSpPr>
        <p:spPr>
          <a:xfrm>
            <a:off x="1846150" y="1064575"/>
            <a:ext cx="41793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7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Batalha DC vs Marvel</a:t>
            </a:r>
            <a:endParaRPr b="1" sz="27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idx="4294967295" type="title"/>
          </p:nvPr>
        </p:nvSpPr>
        <p:spPr>
          <a:xfrm>
            <a:off x="2888500" y="300400"/>
            <a:ext cx="3706500" cy="8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b="1" lang="pt-BR" sz="3100">
                <a:highlight>
                  <a:srgbClr val="DF1111"/>
                </a:highlight>
                <a:latin typeface="Comfortaa"/>
                <a:ea typeface="Comfortaa"/>
                <a:cs typeface="Comfortaa"/>
                <a:sym typeface="Comfortaa"/>
              </a:rPr>
              <a:t>Agradecimentos</a:t>
            </a:r>
            <a:endParaRPr sz="3100">
              <a:highlight>
                <a:srgbClr val="DF1111"/>
              </a:highlight>
            </a:endParaRPr>
          </a:p>
        </p:txBody>
      </p:sp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9275" y="3090100"/>
            <a:ext cx="1722050" cy="172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 txBox="1"/>
          <p:nvPr/>
        </p:nvSpPr>
        <p:spPr>
          <a:xfrm>
            <a:off x="381000" y="1213175"/>
            <a:ext cx="5775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À Alpha Edtech pela oportunidade.</a:t>
            </a:r>
            <a:endParaRPr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Ao professor pelos ensinamentos.</a:t>
            </a:r>
            <a:endParaRPr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Aos amigos da turma e monitores pelas dicas e inspirações.</a:t>
            </a:r>
            <a:endParaRPr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7875" y="1594200"/>
            <a:ext cx="1403675" cy="1403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2"/>
          <p:cNvSpPr txBox="1"/>
          <p:nvPr/>
        </p:nvSpPr>
        <p:spPr>
          <a:xfrm>
            <a:off x="1503950" y="3398925"/>
            <a:ext cx="4040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Muito obrigado!!!</a:t>
            </a:r>
            <a:endParaRPr sz="2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idx="4294967295" type="title"/>
          </p:nvPr>
        </p:nvSpPr>
        <p:spPr>
          <a:xfrm>
            <a:off x="311700" y="273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3100">
                <a:highlight>
                  <a:srgbClr val="DF1111"/>
                </a:highlight>
                <a:latin typeface="Comfortaa"/>
                <a:ea typeface="Comfortaa"/>
                <a:cs typeface="Comfortaa"/>
                <a:sym typeface="Comfortaa"/>
              </a:rPr>
              <a:t>Ideia original do jogo</a:t>
            </a:r>
            <a:endParaRPr b="1" sz="3100">
              <a:highlight>
                <a:srgbClr val="DF1111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3" name="Google Shape;73;p14"/>
          <p:cNvSpPr txBox="1"/>
          <p:nvPr>
            <p:ph idx="4294967295" type="body"/>
          </p:nvPr>
        </p:nvSpPr>
        <p:spPr>
          <a:xfrm>
            <a:off x="2036100" y="1665025"/>
            <a:ext cx="6796200" cy="26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ideia era pegar um tema e</a:t>
            </a:r>
            <a:r>
              <a:rPr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 comum com </a:t>
            </a:r>
            <a:r>
              <a:rPr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todos do grupo para fazer a aplicação do uso de classes.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Conforme íamos desenvolvendo o código, novas ideias foram surgindo e ficamos </a:t>
            </a:r>
            <a:r>
              <a:rPr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empolgados</a:t>
            </a:r>
            <a:r>
              <a:rPr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com o desafio.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Nossa ideia inicial foi a página a seguir e mudamos bastante nosso jogo e estamos felizes com o resultado.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900" y="1489475"/>
            <a:ext cx="1503750" cy="321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74975" y="1189150"/>
            <a:ext cx="34719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2"/>
                </a:solidFill>
                <a:highlight>
                  <a:schemeClr val="lt1"/>
                </a:highlight>
              </a:rPr>
              <a:t>Primeira e única tela </a:t>
            </a:r>
            <a:endParaRPr sz="21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2"/>
                </a:solidFill>
                <a:highlight>
                  <a:schemeClr val="lt1"/>
                </a:highlight>
              </a:rPr>
              <a:t>do jogo na 1ª versão.</a:t>
            </a:r>
            <a:endParaRPr sz="21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2"/>
                </a:solidFill>
                <a:highlight>
                  <a:schemeClr val="lt1"/>
                </a:highlight>
              </a:rPr>
              <a:t>No início queríamos apenas colocar fotos dos Heróis ao lado das opções de escolha.</a:t>
            </a:r>
            <a:endParaRPr sz="2100">
              <a:solidFill>
                <a:schemeClr val="dk2"/>
              </a:solidFill>
              <a:highlight>
                <a:schemeClr val="lt1"/>
              </a:highlight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6225775" y="3793325"/>
            <a:ext cx="1907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chemeClr val="lt1"/>
              </a:highlight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6515100" y="1686250"/>
            <a:ext cx="1543200" cy="1950300"/>
          </a:xfrm>
          <a:prstGeom prst="rect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2000">
                <a:solidFill>
                  <a:schemeClr val="dk2"/>
                </a:solidFill>
                <a:highlight>
                  <a:schemeClr val="lt1"/>
                </a:highlight>
              </a:rPr>
              <a:t>FOTO DO</a:t>
            </a:r>
            <a:endParaRPr sz="20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2000">
                <a:solidFill>
                  <a:schemeClr val="dk2"/>
                </a:solidFill>
                <a:highlight>
                  <a:schemeClr val="lt1"/>
                </a:highlight>
              </a:rPr>
              <a:t>HERÓI</a:t>
            </a:r>
            <a:endParaRPr sz="20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2000">
                <a:solidFill>
                  <a:schemeClr val="dk2"/>
                </a:solidFill>
                <a:highlight>
                  <a:schemeClr val="lt1"/>
                </a:highlight>
              </a:rPr>
              <a:t>AQUI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8350" y="941725"/>
            <a:ext cx="3457401" cy="4027252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>
            <p:ph type="title"/>
          </p:nvPr>
        </p:nvSpPr>
        <p:spPr>
          <a:xfrm>
            <a:off x="348450" y="126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3100">
                <a:highlight>
                  <a:srgbClr val="DF1111"/>
                </a:highlight>
                <a:latin typeface="Comfortaa"/>
                <a:ea typeface="Comfortaa"/>
                <a:cs typeface="Comfortaa"/>
                <a:sym typeface="Comfortaa"/>
              </a:rPr>
              <a:t>Inspiração para tela de abertura</a:t>
            </a:r>
            <a:endParaRPr b="1" sz="3100">
              <a:highlight>
                <a:srgbClr val="DF1111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700" y="1028700"/>
            <a:ext cx="3642975" cy="365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idx="4294967295" type="title"/>
          </p:nvPr>
        </p:nvSpPr>
        <p:spPr>
          <a:xfrm>
            <a:off x="311700" y="273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3100">
                <a:highlight>
                  <a:srgbClr val="DF1111"/>
                </a:highlight>
                <a:latin typeface="Comfortaa"/>
                <a:ea typeface="Comfortaa"/>
                <a:cs typeface="Comfortaa"/>
                <a:sym typeface="Comfortaa"/>
              </a:rPr>
              <a:t>Novas telas</a:t>
            </a:r>
            <a:endParaRPr b="1" sz="3100">
              <a:highlight>
                <a:srgbClr val="DF1111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900" y="982300"/>
            <a:ext cx="2896425" cy="184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7150" y="997413"/>
            <a:ext cx="2896425" cy="181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43025" y="982712"/>
            <a:ext cx="2896425" cy="1847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39325" y="2967000"/>
            <a:ext cx="2896425" cy="181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84775" y="2967000"/>
            <a:ext cx="2896425" cy="181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idx="4294967295" type="title"/>
          </p:nvPr>
        </p:nvSpPr>
        <p:spPr>
          <a:xfrm>
            <a:off x="2888500" y="300400"/>
            <a:ext cx="3706500" cy="8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b="1" lang="pt-BR" sz="3100">
                <a:highlight>
                  <a:srgbClr val="DF1111"/>
                </a:highlight>
                <a:latin typeface="Comfortaa"/>
                <a:ea typeface="Comfortaa"/>
                <a:cs typeface="Comfortaa"/>
                <a:sym typeface="Comfortaa"/>
              </a:rPr>
              <a:t>Funções</a:t>
            </a:r>
            <a:endParaRPr sz="3100">
              <a:highlight>
                <a:srgbClr val="DF1111"/>
              </a:highlight>
            </a:endParaRPr>
          </a:p>
        </p:txBody>
      </p:sp>
      <p:sp>
        <p:nvSpPr>
          <p:cNvPr id="107" name="Google Shape;107;p18"/>
          <p:cNvSpPr txBox="1"/>
          <p:nvPr>
            <p:ph idx="4294967295" type="body"/>
          </p:nvPr>
        </p:nvSpPr>
        <p:spPr>
          <a:xfrm>
            <a:off x="2571775" y="1854850"/>
            <a:ext cx="6401700" cy="26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Dois Jogadores;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Escolher a Arena; 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taques de </a:t>
            </a: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Inteligência</a:t>
            </a: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Força e Agilidade;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Defesa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900" y="1489475"/>
            <a:ext cx="1503750" cy="321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idx="4294967295" type="title"/>
          </p:nvPr>
        </p:nvSpPr>
        <p:spPr>
          <a:xfrm>
            <a:off x="2888500" y="300400"/>
            <a:ext cx="3706500" cy="8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b="1" lang="pt-BR" sz="3100">
                <a:highlight>
                  <a:srgbClr val="DF1111"/>
                </a:highlight>
                <a:latin typeface="Comfortaa"/>
                <a:ea typeface="Comfortaa"/>
                <a:cs typeface="Comfortaa"/>
                <a:sym typeface="Comfortaa"/>
              </a:rPr>
              <a:t>Finalidade</a:t>
            </a:r>
            <a:endParaRPr sz="3100">
              <a:highlight>
                <a:srgbClr val="DF1111"/>
              </a:highlight>
            </a:endParaRPr>
          </a:p>
        </p:txBody>
      </p:sp>
      <p:sp>
        <p:nvSpPr>
          <p:cNvPr id="114" name="Google Shape;114;p19"/>
          <p:cNvSpPr txBox="1"/>
          <p:nvPr>
            <p:ph idx="4294967295" type="body"/>
          </p:nvPr>
        </p:nvSpPr>
        <p:spPr>
          <a:xfrm>
            <a:off x="311700" y="1836475"/>
            <a:ext cx="6796200" cy="26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Animação e diversão.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Atacar seu </a:t>
            </a: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oponente até zerar seus pontos.</a:t>
            </a: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8250" y="1438425"/>
            <a:ext cx="2113600" cy="325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idx="4294967295" type="title"/>
          </p:nvPr>
        </p:nvSpPr>
        <p:spPr>
          <a:xfrm>
            <a:off x="2407225" y="290400"/>
            <a:ext cx="4995900" cy="8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b="1" lang="pt-BR" sz="3100">
                <a:highlight>
                  <a:srgbClr val="DF1111"/>
                </a:highlight>
                <a:latin typeface="Comfortaa"/>
                <a:ea typeface="Comfortaa"/>
                <a:cs typeface="Comfortaa"/>
                <a:sym typeface="Comfortaa"/>
              </a:rPr>
              <a:t>Ferramentas utilizadas</a:t>
            </a:r>
            <a:endParaRPr sz="3100">
              <a:highlight>
                <a:srgbClr val="DF1111"/>
              </a:highlight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100" y="1277563"/>
            <a:ext cx="988275" cy="942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7350" y="1351025"/>
            <a:ext cx="942450" cy="94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2788" y="1326700"/>
            <a:ext cx="844200" cy="8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95875" y="1299425"/>
            <a:ext cx="942450" cy="898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61525" y="1277575"/>
            <a:ext cx="988275" cy="94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55075" y="1204125"/>
            <a:ext cx="1089350" cy="108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861525" y="3067773"/>
            <a:ext cx="988275" cy="98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>
            <p:ph idx="4294967295" type="body"/>
          </p:nvPr>
        </p:nvSpPr>
        <p:spPr>
          <a:xfrm>
            <a:off x="101125" y="2797350"/>
            <a:ext cx="6043200" cy="17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0"/>
              </a:rPr>
              <a:t>http://pt.savefrom.net/</a:t>
            </a: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Para baixar vídeos do youtube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1"/>
              </a:rPr>
              <a:t>https://convertio.co/pt/pricing/?utm_source=hit_dm</a:t>
            </a: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Para converter vídeos do youtube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451585" y="3172125"/>
            <a:ext cx="988275" cy="98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idx="4294967295" type="title"/>
          </p:nvPr>
        </p:nvSpPr>
        <p:spPr>
          <a:xfrm>
            <a:off x="2888500" y="300400"/>
            <a:ext cx="3706500" cy="8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rPr b="1" lang="pt-BR" sz="3100">
                <a:highlight>
                  <a:srgbClr val="DF1111"/>
                </a:highlight>
                <a:latin typeface="Comfortaa"/>
                <a:ea typeface="Comfortaa"/>
                <a:cs typeface="Comfortaa"/>
                <a:sym typeface="Comfortaa"/>
              </a:rPr>
              <a:t>Aprendizados</a:t>
            </a:r>
            <a:endParaRPr sz="3100">
              <a:highlight>
                <a:srgbClr val="DF1111"/>
              </a:highlight>
            </a:endParaRPr>
          </a:p>
        </p:txBody>
      </p:sp>
      <p:sp>
        <p:nvSpPr>
          <p:cNvPr id="135" name="Google Shape;135;p21"/>
          <p:cNvSpPr txBox="1"/>
          <p:nvPr>
            <p:ph idx="4294967295" type="body"/>
          </p:nvPr>
        </p:nvSpPr>
        <p:spPr>
          <a:xfrm>
            <a:off x="311700" y="1836475"/>
            <a:ext cx="6796200" cy="26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Trabalho em equipe com metas e atribuições;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Uso de classes;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Formatamos áudios e imagens;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Barra de progresso (nunca tínhamos feito);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Várias páginas no mesmo HTML;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★"/>
            </a:pPr>
            <a:r>
              <a:rPr lang="pt-BR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Uso do jQuery.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8700" y="1144525"/>
            <a:ext cx="2113600" cy="325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